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29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87" autoAdjust="0"/>
  </p:normalViewPr>
  <p:slideViewPr>
    <p:cSldViewPr>
      <p:cViewPr varScale="1">
        <p:scale>
          <a:sx n="82" d="100"/>
          <a:sy n="82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9/5/2017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886728" cy="182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/>
            </a:r>
            <a:b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</a:br>
            <a:r>
              <a:rPr lang="zh-CN" altLang="en-US" sz="3000" dirty="0" smtClean="0">
                <a:latin typeface="Times New Roman" pitchFamily="18" charset="0"/>
                <a:ea typeface="楷体_GB2312" pitchFamily="49" charset="-122"/>
              </a:rPr>
              <a:t>                       </a:t>
            </a:r>
            <a:r>
              <a:rPr lang="en-US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5.2     IIR</a:t>
            </a:r>
            <a:r>
              <a:rPr lang="zh-CN" altLang="en-US" sz="3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滤波器的基本结构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428604"/>
            <a:ext cx="235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五、转置型结构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5377" y="1142984"/>
            <a:ext cx="1723549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转置定理：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75713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对于线性时不变系统，将其流图的所有支路方向翻转，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但支路的增益不变，将输入与输出交换位置，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则所形成的新网络即为原网络的转置结构，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新结构的系统函数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与原系统的是一样的。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910" y="428604"/>
            <a:ext cx="2646878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33CC"/>
                </a:solidFill>
              </a:rPr>
              <a:t>典范型结构的转置</a:t>
            </a:r>
          </a:p>
        </p:txBody>
      </p:sp>
      <p:pic>
        <p:nvPicPr>
          <p:cNvPr id="5122" name="Picture 2" descr="E:\DSP程佩青课件\064937-01 数字信号处理教程（第四版）(经典版) 40571-9\CTP\TU\5t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4364030" cy="3929090"/>
          </a:xfrm>
          <a:prstGeom prst="rect">
            <a:avLst/>
          </a:prstGeom>
          <a:noFill/>
        </p:spPr>
      </p:pic>
      <p:pic>
        <p:nvPicPr>
          <p:cNvPr id="5123" name="Picture 3" descr="E:\DSP程佩青课件\064937-01 数字信号处理教程（第四版）(经典版) 40571-9\CTP\TU\5t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7354" y="2254329"/>
            <a:ext cx="4446612" cy="40321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878767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5.1</a:t>
            </a:r>
            <a:endParaRPr lang="zh-CN" altLang="en-US" sz="2400" b="1" dirty="0" smtClean="0"/>
          </a:p>
        </p:txBody>
      </p:sp>
      <p:pic>
        <p:nvPicPr>
          <p:cNvPr id="6146" name="Picture 2" descr="E:\DSP程佩青课件\064937-01 数字信号处理教程（第四版）(经典版) 40571-9\CTP\TU\5t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642918"/>
            <a:ext cx="5175844" cy="2357454"/>
          </a:xfrm>
          <a:prstGeom prst="rect">
            <a:avLst/>
          </a:prstGeom>
          <a:noFill/>
        </p:spPr>
      </p:pic>
      <p:pic>
        <p:nvPicPr>
          <p:cNvPr id="6147" name="Picture 3" descr="E:\DSP程佩青课件\064937-01 数字信号处理教程（第四版）(经典版) 40571-9\CTP\TU\5t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3571876"/>
            <a:ext cx="6560389" cy="2071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DSP程佩青课件\064937-01 数字信号处理教程（第四版）(经典版) 40571-9\CTP\TU\5t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6286544" cy="2115837"/>
          </a:xfrm>
          <a:prstGeom prst="rect">
            <a:avLst/>
          </a:prstGeom>
          <a:noFill/>
        </p:spPr>
      </p:pic>
      <p:pic>
        <p:nvPicPr>
          <p:cNvPr id="7171" name="Picture 3" descr="E:\DSP程佩青课件\064937-01 数字信号处理教程（第四版）(经典版) 40571-9\CTP\TU\5t1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071810"/>
            <a:ext cx="5143536" cy="34859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99107"/>
            <a:ext cx="7772400" cy="182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  <a:endParaRPr lang="zh-CN" altLang="en-US" sz="4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143248"/>
            <a:ext cx="7772400" cy="119970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357166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无限长单位冲激响应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</a:rPr>
              <a:t>—— IIR</a:t>
            </a:r>
            <a:endParaRPr lang="zh-CN" altLang="en-US" sz="2400" b="1" dirty="0" smtClean="0">
              <a:solidFill>
                <a:srgbClr val="C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211033"/>
            <a:ext cx="3199915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一、</a:t>
            </a:r>
            <a:r>
              <a:rPr lang="en-US" sz="2400" b="1" dirty="0" smtClean="0"/>
              <a:t> IIR</a:t>
            </a:r>
            <a:r>
              <a:rPr lang="zh-CN" altLang="en-US" sz="2400" b="1" dirty="0" smtClean="0"/>
              <a:t>滤波器的特点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38" y="1925413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 </a:t>
            </a:r>
            <a:r>
              <a:rPr lang="zh-CN" altLang="en-US" sz="2400" b="1" dirty="0" smtClean="0"/>
              <a:t>系统的单位抽样响应</a:t>
            </a:r>
            <a:r>
              <a:rPr lang="en-US" sz="2400" b="1" i="1" dirty="0" smtClean="0">
                <a:solidFill>
                  <a:srgbClr val="0033CC"/>
                </a:solidFill>
              </a:rPr>
              <a:t>h</a:t>
            </a:r>
            <a:r>
              <a:rPr lang="en-US" sz="2400" b="1" dirty="0" smtClean="0">
                <a:solidFill>
                  <a:srgbClr val="0033CC"/>
                </a:solidFill>
              </a:rPr>
              <a:t>(</a:t>
            </a:r>
            <a:r>
              <a:rPr lang="en-US" sz="2400" b="1" i="1" dirty="0" smtClean="0">
                <a:solidFill>
                  <a:srgbClr val="0033CC"/>
                </a:solidFill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</a:rPr>
              <a:t>)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是无限长</a:t>
            </a:r>
            <a:r>
              <a:rPr lang="zh-CN" altLang="en-US" sz="2400" b="1" dirty="0" smtClean="0"/>
              <a:t>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1538" y="2639793"/>
            <a:ext cx="70663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 </a:t>
            </a:r>
            <a:r>
              <a:rPr lang="zh-CN" altLang="en-US" sz="2400" b="1" dirty="0" smtClean="0"/>
              <a:t>系统函数中必须至少有某一个</a:t>
            </a:r>
            <a:r>
              <a:rPr lang="en-US" sz="2400" b="1" dirty="0" smtClean="0"/>
              <a:t>                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也就是说结构上一定存在着输出到输入的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反馈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或者说一定是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递归型结构</a:t>
            </a:r>
            <a:r>
              <a:rPr lang="zh-CN" altLang="en-US" sz="2400" b="1" dirty="0" smtClean="0"/>
              <a:t>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1538" y="4425743"/>
            <a:ext cx="689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3.  </a:t>
            </a:r>
            <a:r>
              <a:rPr lang="zh-CN" altLang="en-US" sz="2400" b="1" dirty="0" smtClean="0"/>
              <a:t>系统函数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在有限</a:t>
            </a:r>
            <a:r>
              <a:rPr lang="en-US" sz="2400" b="1" i="1" dirty="0" smtClean="0"/>
              <a:t>z</a:t>
            </a:r>
            <a:r>
              <a:rPr lang="zh-CN" altLang="en-US" sz="2400" b="1" dirty="0" smtClean="0"/>
              <a:t>平面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上一定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有极点存在</a:t>
            </a:r>
            <a:r>
              <a:rPr lang="zh-CN" altLang="en-US" sz="2400" b="1" dirty="0" smtClean="0"/>
              <a:t>。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15008" y="2714620"/>
          <a:ext cx="923930" cy="50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2714620"/>
                        <a:ext cx="923930" cy="50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76915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zh-CN" altLang="en-US" sz="2400" b="1" dirty="0" smtClean="0"/>
              <a:t>若只有</a:t>
            </a:r>
            <a:r>
              <a:rPr lang="en-US" sz="2400" b="1" i="1" dirty="0" smtClean="0"/>
              <a:t>b</a:t>
            </a:r>
            <a:r>
              <a:rPr lang="en-US" sz="2400" b="1" baseline="-25000" dirty="0" smtClean="0"/>
              <a:t>0</a:t>
            </a:r>
            <a:r>
              <a:rPr lang="zh-CN" altLang="en-US" sz="2400" b="1" dirty="0" smtClean="0"/>
              <a:t>不为零，其他                                              </a:t>
            </a:r>
            <a:r>
              <a:rPr lang="en-US" sz="2400" b="1" dirty="0" smtClean="0"/>
              <a:t> </a:t>
            </a:r>
            <a:r>
              <a:rPr lang="zh-CN" altLang="en-US" sz="2400" b="1" dirty="0" smtClean="0"/>
              <a:t>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则称为全极点型的</a:t>
            </a:r>
            <a:r>
              <a:rPr lang="en-US" sz="2400" b="1" dirty="0" smtClean="0"/>
              <a:t> IIR</a:t>
            </a:r>
            <a:r>
              <a:rPr lang="zh-CN" altLang="en-US" sz="2400" b="1" dirty="0" smtClean="0"/>
              <a:t>滤波器或称自回归</a:t>
            </a:r>
            <a:r>
              <a:rPr lang="en-US" sz="2400" b="1" dirty="0" smtClean="0"/>
              <a:t>(AR)</a:t>
            </a:r>
            <a:r>
              <a:rPr lang="zh-CN" altLang="en-US" sz="2400" b="1" dirty="0" smtClean="0"/>
              <a:t>系统；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只要有两个或多个</a:t>
            </a:r>
            <a:r>
              <a:rPr lang="en-US" sz="2400" b="1" i="1" dirty="0" smtClean="0"/>
              <a:t>b</a:t>
            </a:r>
            <a:r>
              <a:rPr lang="en-US" sz="2400" b="1" i="1" baseline="-25000" dirty="0" smtClean="0"/>
              <a:t>k</a:t>
            </a:r>
            <a:r>
              <a:rPr lang="en-US" sz="2400" b="1" dirty="0" smtClean="0"/>
              <a:t>≠0,</a:t>
            </a:r>
            <a:r>
              <a:rPr lang="zh-CN" altLang="en-US" sz="2400" b="1" dirty="0" smtClean="0"/>
              <a:t>则称为零</a:t>
            </a:r>
            <a:r>
              <a:rPr lang="en-US" sz="2400" b="1" dirty="0" smtClean="0"/>
              <a:t>-</a:t>
            </a:r>
            <a:r>
              <a:rPr lang="zh-CN" altLang="en-US" sz="2400" b="1" dirty="0" smtClean="0"/>
              <a:t>极点型的</a:t>
            </a:r>
            <a:r>
              <a:rPr lang="en-US" sz="2400" b="1" dirty="0" smtClean="0"/>
              <a:t>IIR</a:t>
            </a:r>
            <a:r>
              <a:rPr lang="zh-CN" altLang="en-US" sz="2400" b="1" dirty="0" smtClean="0"/>
              <a:t>滤波器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en-US" sz="2400" b="1" dirty="0" smtClean="0"/>
              <a:t>或称自回归滑动平均</a:t>
            </a:r>
            <a:r>
              <a:rPr lang="en-US" sz="2400" b="1" dirty="0" smtClean="0"/>
              <a:t>(ARMA)</a:t>
            </a:r>
            <a:r>
              <a:rPr lang="zh-CN" altLang="en-US" sz="2400" b="1" dirty="0" smtClean="0"/>
              <a:t>系统。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034" y="3214686"/>
            <a:ext cx="7552067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b="1" dirty="0" smtClean="0"/>
              <a:t>IIR</a:t>
            </a:r>
            <a:r>
              <a:rPr lang="zh-CN" altLang="en-US" sz="2400" b="1" dirty="0" smtClean="0"/>
              <a:t>滤波器同一个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可以有直接</a:t>
            </a:r>
            <a:r>
              <a:rPr lang="en-US" altLang="zh-CN" sz="2400" b="1" dirty="0" smtClean="0"/>
              <a:t>Ⅰ</a:t>
            </a:r>
            <a:r>
              <a:rPr lang="zh-CN" altLang="en-US" sz="2400" b="1" dirty="0" smtClean="0"/>
              <a:t>型、直接</a:t>
            </a:r>
            <a:r>
              <a:rPr lang="en-US" altLang="zh-CN" sz="2400" b="1" dirty="0" smtClean="0"/>
              <a:t>Ⅱ</a:t>
            </a:r>
            <a:r>
              <a:rPr lang="zh-CN" altLang="en-US" sz="2400" b="1" dirty="0" smtClean="0"/>
              <a:t>型、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级联型、并联型结构和格型结构。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4786322"/>
            <a:ext cx="8572528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6.  </a:t>
            </a:r>
            <a:r>
              <a:rPr lang="zh-CN" altLang="en-US" sz="2400" b="1" dirty="0" smtClean="0"/>
              <a:t>单位冲激响应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为实数，系统函数中所有系数都应为实数。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105278" y="711184"/>
          <a:ext cx="8953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406080" imgH="228600" progId="Equation.DSMT4">
                  <p:embed/>
                </p:oleObj>
              </mc:Choice>
              <mc:Fallback>
                <p:oleObj name="Equation" r:id="rId3" imgW="40608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8" y="711184"/>
                        <a:ext cx="89535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072066" y="642918"/>
          <a:ext cx="20431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5" imgW="927000" imgH="253800" progId="Equation.DSMT4">
                  <p:embed/>
                </p:oleObj>
              </mc:Choice>
              <mc:Fallback>
                <p:oleObj name="Equation" r:id="rId5" imgW="92700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642918"/>
                        <a:ext cx="2043113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235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二、直接型结构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074" y="1643050"/>
            <a:ext cx="6995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根据系统函数表达式，先实现各</a:t>
            </a:r>
            <a:r>
              <a:rPr lang="en-US" sz="2400" b="1" i="1" dirty="0" smtClean="0"/>
              <a:t>x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n-k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的加权和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=0,1,…,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，再实现各</a:t>
            </a:r>
            <a:r>
              <a:rPr lang="en-US" sz="2400" b="1" i="1" dirty="0" smtClean="0"/>
              <a:t>y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n-k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的加权和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k</a:t>
            </a:r>
            <a:r>
              <a:rPr lang="en-US" sz="2400" b="1" dirty="0" smtClean="0"/>
              <a:t>=1,2,…,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)</a:t>
            </a:r>
            <a:endParaRPr lang="zh-CN" altLang="en-US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4348" y="928670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1.  </a:t>
            </a:r>
            <a:r>
              <a:rPr lang="zh-CN" altLang="en-US" sz="2400" b="1" dirty="0" smtClean="0"/>
              <a:t>直接</a:t>
            </a:r>
            <a:r>
              <a:rPr lang="en-US" altLang="zh-CN" sz="2400" b="1" dirty="0" smtClean="0"/>
              <a:t>Ⅰ</a:t>
            </a:r>
            <a:r>
              <a:rPr lang="zh-CN" altLang="en-US" sz="2400" b="1" dirty="0" smtClean="0"/>
              <a:t>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1538" y="3942555"/>
            <a:ext cx="6062878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将两个延时链子系统的次序加以交换，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并将有相同输出的中间两延时链加以合并。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4348" y="3286124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33CC"/>
                </a:solidFill>
              </a:rPr>
              <a:t>2.  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直接</a:t>
            </a:r>
            <a:r>
              <a:rPr lang="en-US" altLang="zh-CN" sz="2400" dirty="0" smtClean="0">
                <a:solidFill>
                  <a:srgbClr val="0033CC"/>
                </a:solidFill>
              </a:rPr>
              <a:t>Ⅱ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型（典范型结构）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DSP程佩青课件\064937-01 数字信号处理教程（第四版）(经典版) 40571-9\CTP\TU\5t2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203" y="571479"/>
            <a:ext cx="8245336" cy="37862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90"/>
            <a:ext cx="23391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三、级联型结构</a:t>
            </a:r>
          </a:p>
        </p:txBody>
      </p:sp>
      <p:pic>
        <p:nvPicPr>
          <p:cNvPr id="7170" name="Picture 2" descr="image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805" y="3000372"/>
            <a:ext cx="5769715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0100" y="1071570"/>
            <a:ext cx="7571303" cy="16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对系统函数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(</a:t>
            </a:r>
            <a:r>
              <a:rPr lang="en-US" sz="2400" b="1" i="1" dirty="0" smtClean="0"/>
              <a:t>z</a:t>
            </a:r>
            <a:r>
              <a:rPr lang="en-US" sz="2400" b="1" dirty="0" smtClean="0"/>
              <a:t>)</a:t>
            </a:r>
            <a:r>
              <a:rPr lang="zh-CN" altLang="en-US" sz="2400" b="1" dirty="0" smtClean="0"/>
              <a:t>的分子多项式、分母多项式分别进行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因式分解，将实零点、实极点分别构成一阶因式，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而将共轭对极点或共轭对零点组成实系数的二阶因式：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SP程佩青课件\064937-01 数字信号处理教程（第四版）(经典版) 40571-9\CTP\TU\5t3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35102"/>
            <a:ext cx="8143932" cy="31511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357166"/>
            <a:ext cx="2339102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7030A0"/>
                </a:solidFill>
              </a:rPr>
              <a:t>四、并联型结构</a:t>
            </a:r>
          </a:p>
        </p:txBody>
      </p:sp>
      <p:pic>
        <p:nvPicPr>
          <p:cNvPr id="8194" name="Picture 2" descr="image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0932" y="1214422"/>
            <a:ext cx="8673068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57618" y="2500306"/>
            <a:ext cx="7130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&lt;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时，则只存在第一个求和式，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                               </a:t>
            </a:r>
            <a:r>
              <a:rPr lang="zh-CN" altLang="en-US" sz="2400" b="1" dirty="0" smtClean="0"/>
              <a:t>第二个求和式的多项式为零。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4" y="3929066"/>
            <a:ext cx="3331361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当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=</a:t>
            </a:r>
            <a:r>
              <a:rPr lang="en-US" sz="2400" b="1" i="1" dirty="0" smtClean="0"/>
              <a:t>N</a:t>
            </a:r>
            <a:r>
              <a:rPr lang="zh-CN" altLang="en-US" sz="2400" b="1" dirty="0" smtClean="0"/>
              <a:t>时，并联结构：</a:t>
            </a:r>
          </a:p>
        </p:txBody>
      </p:sp>
      <p:pic>
        <p:nvPicPr>
          <p:cNvPr id="3074" name="Picture 2" descr="E:\DSP程佩青课件\064937-01 数字信号处理教程（第四版）(经典版) 40571-9\CTP\TU\5t4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929066"/>
            <a:ext cx="3817958" cy="2603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500042"/>
            <a:ext cx="6647974" cy="576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并联型结构的一阶基本节、二阶基本节的结构图</a:t>
            </a:r>
          </a:p>
        </p:txBody>
      </p:sp>
      <p:pic>
        <p:nvPicPr>
          <p:cNvPr id="4098" name="Picture 2" descr="E:\DSP程佩青课件\064937-01 数字信号处理教程（第四版）(经典版) 40571-9\CTP\TU\5t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785926"/>
            <a:ext cx="4357718" cy="42371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2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400" b="1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621</TotalTime>
  <Words>433</Words>
  <Application>Microsoft Office PowerPoint</Application>
  <PresentationFormat>全屏显示(4:3)</PresentationFormat>
  <Paragraphs>40</Paragraphs>
  <Slides>14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Concourse</vt:lpstr>
      <vt:lpstr>Equation</vt:lpstr>
      <vt:lpstr>                        5.2     IIR滤波器的基本结构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作业：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E34Wen</cp:lastModifiedBy>
  <cp:revision>81</cp:revision>
  <dcterms:created xsi:type="dcterms:W3CDTF">2017-07-17T10:44:10Z</dcterms:created>
  <dcterms:modified xsi:type="dcterms:W3CDTF">2017-09-05T08:31:12Z</dcterms:modified>
</cp:coreProperties>
</file>